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6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0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1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1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7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2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8DB7-4170-408C-878D-84F39130D63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171F-4760-4643-BAFF-732C2D430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5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714750"/>
            <a:ext cx="914400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3880115"/>
            <a:ext cx="6686550" cy="6728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4400" y="465927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132A"/>
                </a:solidFill>
              </a:rPr>
              <a:t>Springfield Center</a:t>
            </a:r>
            <a:r>
              <a:rPr lang="en-US" dirty="0" smtClean="0"/>
              <a:t>: (937) 322-7821 or www.springfieldsbdc.com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28575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rifa LT 45 Light" panose="02000803060000020004" pitchFamily="2" charset="0"/>
              </a:rPr>
              <a:t>Is the federal government really giving $10,000 grants to small businesses?</a:t>
            </a:r>
            <a:endParaRPr lang="en-US" sz="2800" dirty="0">
              <a:solidFill>
                <a:schemeClr val="bg1"/>
              </a:solidFill>
              <a:latin typeface="Serifa LT 45 Light" panose="0200080306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03913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rifa LT 45 Light" panose="02000803060000020004" pitchFamily="2" charset="0"/>
              </a:rPr>
              <a:t>And is this too good to be true?</a:t>
            </a:r>
            <a:endParaRPr lang="en-US" sz="2800" dirty="0">
              <a:solidFill>
                <a:schemeClr val="bg1"/>
              </a:solidFill>
              <a:latin typeface="Serifa LT 45 Light" panose="020008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14350"/>
            <a:ext cx="4267200" cy="175260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09550"/>
            <a:ext cx="419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(e) </a:t>
            </a:r>
            <a:r>
              <a:rPr lang="en-US" sz="1600" b="1" cap="small" dirty="0">
                <a:solidFill>
                  <a:schemeClr val="bg1"/>
                </a:solidFill>
              </a:rPr>
              <a:t>Emergency Grant</a:t>
            </a:r>
            <a:r>
              <a:rPr lang="en-US" sz="1600" b="1" dirty="0">
                <a:solidFill>
                  <a:schemeClr val="bg1"/>
                </a:solidFill>
              </a:rPr>
              <a:t>.—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(</a:t>
            </a:r>
            <a:r>
              <a:rPr lang="en-US" sz="1200" dirty="0"/>
              <a:t>1) IN GENERAL.—During the covered period, </a:t>
            </a:r>
            <a:r>
              <a:rPr lang="en-US" sz="1200" b="1" dirty="0"/>
              <a:t>an entity included for eligibility</a:t>
            </a:r>
            <a:r>
              <a:rPr lang="en-US" sz="1200" dirty="0"/>
              <a:t> in subsection (b), including small business concerns, private nonprofit organizations, and small agricultural cooperatives, that applies for a loan under section 7(b)(2) of the Small Business Act </a:t>
            </a:r>
            <a:r>
              <a:rPr lang="en-US" sz="1200" dirty="0" smtClean="0"/>
              <a:t>in </a:t>
            </a:r>
            <a:r>
              <a:rPr lang="en-US" sz="1200" dirty="0"/>
              <a:t>response to COVID–19 </a:t>
            </a:r>
            <a:r>
              <a:rPr lang="en-US" sz="1200" b="1" dirty="0"/>
              <a:t>may request that the Administrator provide an advance </a:t>
            </a:r>
            <a:r>
              <a:rPr lang="en-US" sz="1200" dirty="0"/>
              <a:t>that is, subject to paragraph (3), in the amount requested by such applicant to such applicant </a:t>
            </a:r>
            <a:r>
              <a:rPr lang="en-US" sz="1200" b="1" dirty="0"/>
              <a:t>within 3 days after the Administrator receives an application</a:t>
            </a:r>
            <a:r>
              <a:rPr lang="en-US" sz="1200" dirty="0"/>
              <a:t> from such applicant.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(2) VERIFICATION.—Before disbursing amounts under this subsection, the Administrator shall verify that the applicant is an eligible entity by accepting a self-certification from the applicant under penalty of perjury pursuant to section 1746 of title 28 United States Code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(3) AMOUNT.—The amount of an advance provided under this subsection shall be not more than </a:t>
            </a:r>
            <a:r>
              <a:rPr lang="en-US" sz="1400" b="1" dirty="0" smtClean="0">
                <a:solidFill>
                  <a:srgbClr val="FFFF00"/>
                </a:solidFill>
              </a:rPr>
              <a:t>$10,000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marL="0"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(4) USE OF FUNDS.—An advance provided under this subsection may be used to address any allowable purpose for a loan made under section 7(b)(2) of the Small Business Act, including—</a:t>
            </a:r>
          </a:p>
          <a:p>
            <a:pPr marL="457200" lvl="2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(A) </a:t>
            </a:r>
            <a:r>
              <a:rPr lang="en-US" sz="1200" b="1" dirty="0" smtClean="0">
                <a:solidFill>
                  <a:srgbClr val="00B0F0"/>
                </a:solidFill>
              </a:rPr>
              <a:t>providing paid sick leave</a:t>
            </a:r>
            <a:r>
              <a:rPr lang="en-US" sz="1200" dirty="0" smtClean="0">
                <a:solidFill>
                  <a:schemeClr val="bg1"/>
                </a:solidFill>
              </a:rPr>
              <a:t> to employees unable to work due to the direct effect of the COVID–19;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209550"/>
            <a:ext cx="42672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(B) </a:t>
            </a:r>
            <a:r>
              <a:rPr lang="en-US" sz="1200" b="1" dirty="0" smtClean="0">
                <a:solidFill>
                  <a:srgbClr val="00B0F0"/>
                </a:solidFill>
              </a:rPr>
              <a:t>maintaining payroll</a:t>
            </a:r>
            <a:r>
              <a:rPr lang="en-US" sz="1200" dirty="0" smtClean="0">
                <a:solidFill>
                  <a:schemeClr val="bg1"/>
                </a:solidFill>
              </a:rPr>
              <a:t> to retain employees during business disruptions or substantial slowdowns;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(C) meeting </a:t>
            </a:r>
            <a:r>
              <a:rPr lang="en-US" sz="1200" b="1" dirty="0" smtClean="0">
                <a:solidFill>
                  <a:srgbClr val="00B0F0"/>
                </a:solidFill>
              </a:rPr>
              <a:t>increased costs </a:t>
            </a:r>
            <a:r>
              <a:rPr lang="en-US" sz="1200" dirty="0" smtClean="0">
                <a:solidFill>
                  <a:schemeClr val="bg1"/>
                </a:solidFill>
              </a:rPr>
              <a:t>to obtain materials unavailable from the applicant’s original source due to </a:t>
            </a:r>
            <a:r>
              <a:rPr lang="en-US" sz="1200" b="1" dirty="0" smtClean="0">
                <a:solidFill>
                  <a:srgbClr val="00B0F0"/>
                </a:solidFill>
              </a:rPr>
              <a:t>interrupted supply chains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(D) making </a:t>
            </a:r>
            <a:r>
              <a:rPr lang="en-US" sz="1200" b="1" dirty="0" smtClean="0">
                <a:solidFill>
                  <a:srgbClr val="00B0F0"/>
                </a:solidFill>
              </a:rPr>
              <a:t>rent</a:t>
            </a:r>
            <a:r>
              <a:rPr lang="en-US" sz="1200" dirty="0" smtClean="0">
                <a:solidFill>
                  <a:schemeClr val="bg1"/>
                </a:solidFill>
              </a:rPr>
              <a:t> or </a:t>
            </a:r>
            <a:r>
              <a:rPr lang="en-US" sz="1200" b="1" dirty="0" smtClean="0">
                <a:solidFill>
                  <a:srgbClr val="00B0F0"/>
                </a:solidFill>
              </a:rPr>
              <a:t>mortgage payments</a:t>
            </a:r>
            <a:r>
              <a:rPr lang="en-US" sz="1200" dirty="0" smtClean="0">
                <a:solidFill>
                  <a:schemeClr val="bg1"/>
                </a:solidFill>
              </a:rPr>
              <a:t>; and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(E) </a:t>
            </a:r>
            <a:r>
              <a:rPr lang="en-US" sz="1200" b="1" dirty="0" smtClean="0">
                <a:solidFill>
                  <a:srgbClr val="00B0F0"/>
                </a:solidFill>
              </a:rPr>
              <a:t>repaying obligations </a:t>
            </a:r>
            <a:r>
              <a:rPr lang="en-US" sz="1200" dirty="0" smtClean="0">
                <a:solidFill>
                  <a:schemeClr val="bg1"/>
                </a:solidFill>
              </a:rPr>
              <a:t>that cannot be met due to revenue losses.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(5) REPAYMENT.—</a:t>
            </a:r>
            <a:r>
              <a:rPr lang="en-US" sz="1400" b="1" dirty="0">
                <a:solidFill>
                  <a:srgbClr val="FFFF00"/>
                </a:solidFill>
              </a:rPr>
              <a:t>An applicant shall not be required to repay any amounts of an advance provided under this subsection, even if subsequently denied a loan</a:t>
            </a:r>
            <a:r>
              <a:rPr lang="en-US" sz="1200" dirty="0">
                <a:solidFill>
                  <a:schemeClr val="bg1"/>
                </a:solidFill>
              </a:rPr>
              <a:t> under section 7(b)(2)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(6) UNEMPLOYMENT GRANT.—If an applicant that receives an advance under this subsection transfers into, or is approved for, the loan program under section 7(a)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Act, </a:t>
            </a:r>
            <a:r>
              <a:rPr lang="en-US" sz="1200" dirty="0">
                <a:solidFill>
                  <a:schemeClr val="bg1"/>
                </a:solidFill>
              </a:rPr>
              <a:t>the advance amount shall be reduced from the loan forgiveness amount for a loan for payroll costs made under such section 7(a).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(7) AUTHORIZATION OF APPROPRIATIONS.—There is authorized to be appropriated to the Administration </a:t>
            </a:r>
            <a:r>
              <a:rPr lang="en-US" sz="1200" b="1" dirty="0">
                <a:solidFill>
                  <a:srgbClr val="00B0F0"/>
                </a:solidFill>
              </a:rPr>
              <a:t>$10,000,000,000 to carry out this subsection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(8) TERMINATION.—The authority to carry out grants under this subsection shall terminate on December 31, 2020.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450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2266950"/>
            <a:ext cx="4267200" cy="144780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09550"/>
            <a:ext cx="419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(e) </a:t>
            </a:r>
            <a:r>
              <a:rPr lang="en-US" sz="1600" b="1" cap="small" dirty="0">
                <a:solidFill>
                  <a:schemeClr val="bg1"/>
                </a:solidFill>
              </a:rPr>
              <a:t>Emergency Grant</a:t>
            </a:r>
            <a:r>
              <a:rPr lang="en-US" sz="1600" b="1" dirty="0">
                <a:solidFill>
                  <a:schemeClr val="bg1"/>
                </a:solidFill>
              </a:rPr>
              <a:t>.—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>
                <a:solidFill>
                  <a:schemeClr val="bg1"/>
                </a:solidFill>
              </a:rPr>
              <a:t>1) IN GENERAL.—During the covered period, </a:t>
            </a:r>
            <a:r>
              <a:rPr lang="en-US" sz="1200" b="1" dirty="0">
                <a:solidFill>
                  <a:srgbClr val="00B0F0"/>
                </a:solidFill>
              </a:rPr>
              <a:t>an entity included for eligibility</a:t>
            </a:r>
            <a:r>
              <a:rPr lang="en-US" sz="1200" dirty="0">
                <a:solidFill>
                  <a:schemeClr val="bg1"/>
                </a:solidFill>
              </a:rPr>
              <a:t> in subsection (b), including small business concerns, private nonprofit organizations, and small agricultural cooperatives, that applies for a loan under section 7(b)(2) of the Small Business Act </a:t>
            </a:r>
            <a:r>
              <a:rPr lang="en-US" sz="1200" dirty="0" smtClean="0">
                <a:solidFill>
                  <a:schemeClr val="bg1"/>
                </a:solidFill>
              </a:rPr>
              <a:t>in </a:t>
            </a:r>
            <a:r>
              <a:rPr lang="en-US" sz="1200" dirty="0">
                <a:solidFill>
                  <a:schemeClr val="bg1"/>
                </a:solidFill>
              </a:rPr>
              <a:t>response to COVID–19 </a:t>
            </a:r>
            <a:r>
              <a:rPr lang="en-US" sz="1200" b="1" dirty="0">
                <a:solidFill>
                  <a:srgbClr val="00B0F0"/>
                </a:solidFill>
              </a:rPr>
              <a:t>may request that the Administrator provide an advance </a:t>
            </a:r>
            <a:r>
              <a:rPr lang="en-US" sz="1200" dirty="0">
                <a:solidFill>
                  <a:schemeClr val="bg1"/>
                </a:solidFill>
              </a:rPr>
              <a:t>that is, subject to paragraph (3), in the amount requested by such applicant to such applicant </a:t>
            </a:r>
            <a:r>
              <a:rPr lang="en-US" sz="1200" b="1" dirty="0">
                <a:solidFill>
                  <a:srgbClr val="00B0F0"/>
                </a:solidFill>
              </a:rPr>
              <a:t>within 3 days after the Administrator receives an application</a:t>
            </a:r>
            <a:r>
              <a:rPr lang="en-US" sz="1200" dirty="0">
                <a:solidFill>
                  <a:schemeClr val="bg1"/>
                </a:solidFill>
              </a:rPr>
              <a:t> from such applicant.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(2) VERIFICATION.—Before disbursing amounts under this subsection, the Administrator shall verify that the applicant is an eligible entity by accepting a self-certification from the applicant under penalty of perjury pursuant to section 1746 of title 28 United States Code</a:t>
            </a:r>
            <a:r>
              <a:rPr lang="en-US" sz="1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(3) AMOUNT.—The amount of an advance provided under this subsection shall be not more than </a:t>
            </a:r>
            <a:r>
              <a:rPr lang="en-US" sz="1400" b="1" dirty="0" smtClean="0"/>
              <a:t>$10,000</a:t>
            </a:r>
            <a:r>
              <a:rPr lang="en-US" sz="1200" dirty="0" smtClean="0"/>
              <a:t>.</a:t>
            </a:r>
          </a:p>
          <a:p>
            <a:pPr marL="0"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(4) USE OF FUNDS.—An advance provided under this subsection may be used to address any allowable purpose for a loan made under section 7(b)(2) of the Small Business Act, including—</a:t>
            </a:r>
          </a:p>
          <a:p>
            <a:pPr marL="457200" lvl="2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(A) </a:t>
            </a:r>
            <a:r>
              <a:rPr lang="en-US" sz="1200" b="1" dirty="0" smtClean="0">
                <a:solidFill>
                  <a:srgbClr val="00B0F0"/>
                </a:solidFill>
              </a:rPr>
              <a:t>providing paid sick leave</a:t>
            </a:r>
            <a:r>
              <a:rPr lang="en-US" sz="1200" dirty="0" smtClean="0">
                <a:solidFill>
                  <a:schemeClr val="bg1"/>
                </a:solidFill>
              </a:rPr>
              <a:t> to employees unable to work due to the direct effect of the COVID–19;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209550"/>
            <a:ext cx="42672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(B) </a:t>
            </a:r>
            <a:r>
              <a:rPr lang="en-US" sz="1200" b="1" dirty="0" smtClean="0">
                <a:solidFill>
                  <a:srgbClr val="00B0F0"/>
                </a:solidFill>
              </a:rPr>
              <a:t>maintaining payroll</a:t>
            </a:r>
            <a:r>
              <a:rPr lang="en-US" sz="1200" dirty="0" smtClean="0">
                <a:solidFill>
                  <a:schemeClr val="bg1"/>
                </a:solidFill>
              </a:rPr>
              <a:t> to retain employees during business disruptions or substantial slowdowns;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(C) meeting </a:t>
            </a:r>
            <a:r>
              <a:rPr lang="en-US" sz="1200" b="1" dirty="0" smtClean="0">
                <a:solidFill>
                  <a:srgbClr val="00B0F0"/>
                </a:solidFill>
              </a:rPr>
              <a:t>increased costs </a:t>
            </a:r>
            <a:r>
              <a:rPr lang="en-US" sz="1200" dirty="0" smtClean="0">
                <a:solidFill>
                  <a:schemeClr val="bg1"/>
                </a:solidFill>
              </a:rPr>
              <a:t>to obtain materials unavailable from the applicant’s original source due to </a:t>
            </a:r>
            <a:r>
              <a:rPr lang="en-US" sz="1200" b="1" dirty="0" smtClean="0">
                <a:solidFill>
                  <a:srgbClr val="00B0F0"/>
                </a:solidFill>
              </a:rPr>
              <a:t>interrupted supply chains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(D) making </a:t>
            </a:r>
            <a:r>
              <a:rPr lang="en-US" sz="1200" b="1" dirty="0" smtClean="0">
                <a:solidFill>
                  <a:srgbClr val="00B0F0"/>
                </a:solidFill>
              </a:rPr>
              <a:t>rent</a:t>
            </a:r>
            <a:r>
              <a:rPr lang="en-US" sz="1200" dirty="0" smtClean="0">
                <a:solidFill>
                  <a:schemeClr val="bg1"/>
                </a:solidFill>
              </a:rPr>
              <a:t> or </a:t>
            </a:r>
            <a:r>
              <a:rPr lang="en-US" sz="1200" b="1" dirty="0" smtClean="0">
                <a:solidFill>
                  <a:srgbClr val="00B0F0"/>
                </a:solidFill>
              </a:rPr>
              <a:t>mortgage payments</a:t>
            </a:r>
            <a:r>
              <a:rPr lang="en-US" sz="1200" dirty="0" smtClean="0">
                <a:solidFill>
                  <a:schemeClr val="bg1"/>
                </a:solidFill>
              </a:rPr>
              <a:t>; and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(E) </a:t>
            </a:r>
            <a:r>
              <a:rPr lang="en-US" sz="1200" b="1" dirty="0" smtClean="0">
                <a:solidFill>
                  <a:srgbClr val="00B0F0"/>
                </a:solidFill>
              </a:rPr>
              <a:t>repaying obligations </a:t>
            </a:r>
            <a:r>
              <a:rPr lang="en-US" sz="1200" dirty="0" smtClean="0">
                <a:solidFill>
                  <a:schemeClr val="bg1"/>
                </a:solidFill>
              </a:rPr>
              <a:t>that cannot be met due to revenue losses.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(5) REPAYMENT.—</a:t>
            </a:r>
            <a:r>
              <a:rPr lang="en-US" sz="1400" b="1" dirty="0">
                <a:solidFill>
                  <a:srgbClr val="FFFF00"/>
                </a:solidFill>
              </a:rPr>
              <a:t>An applicant shall not be required to repay any amounts of an advance provided under this subsection, even if subsequently denied a loan</a:t>
            </a:r>
            <a:r>
              <a:rPr lang="en-US" sz="1200" dirty="0">
                <a:solidFill>
                  <a:schemeClr val="bg1"/>
                </a:solidFill>
              </a:rPr>
              <a:t> under section 7(b)(2)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(6) UNEMPLOYMENT GRANT.—If an applicant that receives an advance under this subsection transfers into, or is approved for, the loan program under section 7(a)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Act, </a:t>
            </a:r>
            <a:r>
              <a:rPr lang="en-US" sz="1200" dirty="0">
                <a:solidFill>
                  <a:schemeClr val="bg1"/>
                </a:solidFill>
              </a:rPr>
              <a:t>the advance amount shall be reduced from the loan forgiveness amount for a loan for payroll costs made under such section 7(a).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(7) AUTHORIZATION OF APPROPRIATIONS.—There is authorized to be appropriated to the Administration </a:t>
            </a:r>
            <a:r>
              <a:rPr lang="en-US" sz="1200" b="1" dirty="0">
                <a:solidFill>
                  <a:srgbClr val="00B0F0"/>
                </a:solidFill>
              </a:rPr>
              <a:t>$10,000,000,000 to carry out this subsection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(8) TERMINATION.—The authority to carry out grants under this subsection shall terminate on December 31, 2020.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0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714750"/>
            <a:ext cx="42672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09550"/>
            <a:ext cx="419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(e) </a:t>
            </a:r>
            <a:r>
              <a:rPr lang="en-US" sz="1600" b="1" cap="small" dirty="0">
                <a:solidFill>
                  <a:schemeClr val="bg1"/>
                </a:solidFill>
              </a:rPr>
              <a:t>Emergency Grant</a:t>
            </a:r>
            <a:r>
              <a:rPr lang="en-US" sz="1600" b="1" dirty="0">
                <a:solidFill>
                  <a:schemeClr val="bg1"/>
                </a:solidFill>
              </a:rPr>
              <a:t>.—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>
                <a:solidFill>
                  <a:schemeClr val="bg1"/>
                </a:solidFill>
              </a:rPr>
              <a:t>1) IN GENERAL.—During the covered period, </a:t>
            </a:r>
            <a:r>
              <a:rPr lang="en-US" sz="1200" b="1" dirty="0">
                <a:solidFill>
                  <a:srgbClr val="00B0F0"/>
                </a:solidFill>
              </a:rPr>
              <a:t>an entity included for eligibility</a:t>
            </a:r>
            <a:r>
              <a:rPr lang="en-US" sz="1200" dirty="0">
                <a:solidFill>
                  <a:schemeClr val="bg1"/>
                </a:solidFill>
              </a:rPr>
              <a:t> in subsection (b), including small business concerns, private nonprofit organizations, and small agricultural cooperatives, that applies for a loan under section 7(b)(2) of the Small Business Act </a:t>
            </a:r>
            <a:r>
              <a:rPr lang="en-US" sz="1200" dirty="0" smtClean="0">
                <a:solidFill>
                  <a:schemeClr val="bg1"/>
                </a:solidFill>
              </a:rPr>
              <a:t>in </a:t>
            </a:r>
            <a:r>
              <a:rPr lang="en-US" sz="1200" dirty="0">
                <a:solidFill>
                  <a:schemeClr val="bg1"/>
                </a:solidFill>
              </a:rPr>
              <a:t>response to COVID–19 </a:t>
            </a:r>
            <a:r>
              <a:rPr lang="en-US" sz="1200" b="1" dirty="0">
                <a:solidFill>
                  <a:srgbClr val="00B0F0"/>
                </a:solidFill>
              </a:rPr>
              <a:t>may request that the Administrator provide an advance </a:t>
            </a:r>
            <a:r>
              <a:rPr lang="en-US" sz="1200" dirty="0">
                <a:solidFill>
                  <a:schemeClr val="bg1"/>
                </a:solidFill>
              </a:rPr>
              <a:t>that is, subject to paragraph (3), in the amount requested by such applicant to such applicant </a:t>
            </a:r>
            <a:r>
              <a:rPr lang="en-US" sz="1200" b="1" dirty="0">
                <a:solidFill>
                  <a:srgbClr val="00B0F0"/>
                </a:solidFill>
              </a:rPr>
              <a:t>within 3 days after the Administrator receives an application</a:t>
            </a:r>
            <a:r>
              <a:rPr lang="en-US" sz="1200" dirty="0">
                <a:solidFill>
                  <a:schemeClr val="bg1"/>
                </a:solidFill>
              </a:rPr>
              <a:t> from such applicant.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(2) VERIFICATION.—Before disbursing amounts under this subsection, the Administrator shall verify that the applicant is an eligible entity by accepting a self-certification from the applicant under penalty of perjury pursuant to section 1746 of title 28 United States Code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(3) AMOUNT.—The amount of an advance provided under this subsection shall be not more than </a:t>
            </a:r>
            <a:r>
              <a:rPr lang="en-US" sz="1400" b="1" dirty="0" smtClean="0">
                <a:solidFill>
                  <a:srgbClr val="FFFF00"/>
                </a:solidFill>
              </a:rPr>
              <a:t>$10,000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marL="0" lvl="1">
              <a:spcAft>
                <a:spcPts val="600"/>
              </a:spcAft>
            </a:pPr>
            <a:r>
              <a:rPr lang="en-US" sz="1200" dirty="0" smtClean="0"/>
              <a:t>(4) USE OF FUNDS.—An advance provided under this subsection may be used to address any allowable purpose for a loan made under section 7(b)(2) of the Small Business Act, including—</a:t>
            </a:r>
          </a:p>
          <a:p>
            <a:pPr marL="457200" lvl="2">
              <a:spcAft>
                <a:spcPts val="600"/>
              </a:spcAft>
            </a:pPr>
            <a:r>
              <a:rPr lang="en-US" sz="1200" dirty="0" smtClean="0"/>
              <a:t>(A) </a:t>
            </a:r>
            <a:r>
              <a:rPr lang="en-US" sz="1200" b="1" dirty="0" smtClean="0"/>
              <a:t>providing paid sick leave</a:t>
            </a:r>
            <a:r>
              <a:rPr lang="en-US" sz="1200" dirty="0" smtClean="0"/>
              <a:t> to employees unable to work due to the direct effect of the COVID–19;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209551"/>
            <a:ext cx="4267200" cy="182879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48200" y="209550"/>
            <a:ext cx="42672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200" dirty="0" smtClean="0"/>
              <a:t>(B) </a:t>
            </a:r>
            <a:r>
              <a:rPr lang="en-US" sz="1200" b="1" dirty="0" smtClean="0"/>
              <a:t>maintaining payroll</a:t>
            </a:r>
            <a:r>
              <a:rPr lang="en-US" sz="1200" dirty="0" smtClean="0"/>
              <a:t> to retain employees during business disruptions or substantial slowdowns;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/>
              <a:t>(C) meeting </a:t>
            </a:r>
            <a:r>
              <a:rPr lang="en-US" sz="1200" b="1" dirty="0" smtClean="0"/>
              <a:t>increased costs </a:t>
            </a:r>
            <a:r>
              <a:rPr lang="en-US" sz="1200" dirty="0" smtClean="0"/>
              <a:t>to obtain materials unavailable from the applicant’s original source due to </a:t>
            </a:r>
            <a:r>
              <a:rPr lang="en-US" sz="1200" b="1" dirty="0" smtClean="0"/>
              <a:t>interrupted supply chains</a:t>
            </a:r>
            <a:r>
              <a:rPr lang="en-US" sz="1200" dirty="0" smtClean="0"/>
              <a:t>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/>
              <a:t>(D) making </a:t>
            </a:r>
            <a:r>
              <a:rPr lang="en-US" sz="1200" b="1" dirty="0" smtClean="0"/>
              <a:t>rent</a:t>
            </a:r>
            <a:r>
              <a:rPr lang="en-US" sz="1200" dirty="0" smtClean="0"/>
              <a:t> or </a:t>
            </a:r>
            <a:r>
              <a:rPr lang="en-US" sz="1200" b="1" dirty="0" smtClean="0"/>
              <a:t>mortgage payments</a:t>
            </a:r>
            <a:r>
              <a:rPr lang="en-US" sz="1200" dirty="0" smtClean="0"/>
              <a:t>; and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/>
              <a:t>(E) </a:t>
            </a:r>
            <a:r>
              <a:rPr lang="en-US" sz="1200" b="1" dirty="0" smtClean="0"/>
              <a:t>repaying obligations </a:t>
            </a:r>
            <a:r>
              <a:rPr lang="en-US" sz="1200" dirty="0" smtClean="0"/>
              <a:t>that cannot be met due to revenue losses.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(5) REPAYMENT.—</a:t>
            </a:r>
            <a:r>
              <a:rPr lang="en-US" sz="1400" b="1" dirty="0">
                <a:solidFill>
                  <a:srgbClr val="FFFF00"/>
                </a:solidFill>
              </a:rPr>
              <a:t>An applicant shall not be required to repay any amounts of an advance provided under this subsection, even if subsequently denied a loan</a:t>
            </a:r>
            <a:r>
              <a:rPr lang="en-US" sz="1200" dirty="0">
                <a:solidFill>
                  <a:schemeClr val="bg1"/>
                </a:solidFill>
              </a:rPr>
              <a:t> under section 7(b)(2)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(6) UNEMPLOYMENT GRANT.—If an applicant that receives an advance under this subsection transfers into, or is approved for, the loan program under section 7(a)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Act, </a:t>
            </a:r>
            <a:r>
              <a:rPr lang="en-US" sz="1200" dirty="0">
                <a:solidFill>
                  <a:schemeClr val="bg1"/>
                </a:solidFill>
              </a:rPr>
              <a:t>the advance amount shall be reduced from the loan forgiveness amount for a loan for payroll costs made under such section 7(a).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(7) AUTHORIZATION OF APPROPRIATIONS.—There is authorized to be appropriated to the Administration </a:t>
            </a:r>
            <a:r>
              <a:rPr lang="en-US" sz="1200" b="1" dirty="0">
                <a:solidFill>
                  <a:srgbClr val="00B0F0"/>
                </a:solidFill>
              </a:rPr>
              <a:t>$10,000,000,000 to carry out this subsection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(8) TERMINATION.—The authority to carry out grants under this subsection shall terminate on December 31, 2020.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76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09550"/>
            <a:ext cx="419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(e) </a:t>
            </a:r>
            <a:r>
              <a:rPr lang="en-US" sz="1600" b="1" cap="small" dirty="0">
                <a:solidFill>
                  <a:schemeClr val="bg1"/>
                </a:solidFill>
              </a:rPr>
              <a:t>Emergency Grant</a:t>
            </a:r>
            <a:r>
              <a:rPr lang="en-US" sz="1600" b="1" dirty="0">
                <a:solidFill>
                  <a:schemeClr val="bg1"/>
                </a:solidFill>
              </a:rPr>
              <a:t>.—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>
                <a:solidFill>
                  <a:schemeClr val="bg1"/>
                </a:solidFill>
              </a:rPr>
              <a:t>1) IN GENERAL.—During the covered period, </a:t>
            </a:r>
            <a:r>
              <a:rPr lang="en-US" sz="1200" b="1" dirty="0">
                <a:solidFill>
                  <a:srgbClr val="00B0F0"/>
                </a:solidFill>
              </a:rPr>
              <a:t>an entity included for eligibility</a:t>
            </a:r>
            <a:r>
              <a:rPr lang="en-US" sz="1200" dirty="0">
                <a:solidFill>
                  <a:schemeClr val="bg1"/>
                </a:solidFill>
              </a:rPr>
              <a:t> in subsection (b), including small business concerns, private nonprofit organizations, and small agricultural cooperatives, that applies for a loan under section 7(b)(2) of the Small Business Act </a:t>
            </a:r>
            <a:r>
              <a:rPr lang="en-US" sz="1200" dirty="0" smtClean="0">
                <a:solidFill>
                  <a:schemeClr val="bg1"/>
                </a:solidFill>
              </a:rPr>
              <a:t>in </a:t>
            </a:r>
            <a:r>
              <a:rPr lang="en-US" sz="1200" dirty="0">
                <a:solidFill>
                  <a:schemeClr val="bg1"/>
                </a:solidFill>
              </a:rPr>
              <a:t>response to COVID–19 </a:t>
            </a:r>
            <a:r>
              <a:rPr lang="en-US" sz="1200" b="1" dirty="0">
                <a:solidFill>
                  <a:srgbClr val="00B0F0"/>
                </a:solidFill>
              </a:rPr>
              <a:t>may request that the Administrator provide an advance </a:t>
            </a:r>
            <a:r>
              <a:rPr lang="en-US" sz="1200" dirty="0">
                <a:solidFill>
                  <a:schemeClr val="bg1"/>
                </a:solidFill>
              </a:rPr>
              <a:t>that is, subject to paragraph (3), in the amount requested by such applicant to such applicant </a:t>
            </a:r>
            <a:r>
              <a:rPr lang="en-US" sz="1200" b="1" dirty="0">
                <a:solidFill>
                  <a:srgbClr val="00B0F0"/>
                </a:solidFill>
              </a:rPr>
              <a:t>within 3 days after the Administrator receives an application</a:t>
            </a:r>
            <a:r>
              <a:rPr lang="en-US" sz="1200" dirty="0">
                <a:solidFill>
                  <a:schemeClr val="bg1"/>
                </a:solidFill>
              </a:rPr>
              <a:t> from such applicant.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(2) VERIFICATION.—Before disbursing amounts under this subsection, the Administrator shall verify that the applicant is an eligible entity by accepting a self-certification from the applicant under penalty of perjury pursuant to section 1746 of title 28 United States Code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(3) AMOUNT.—The amount of an advance provided under this subsection shall be not more than </a:t>
            </a:r>
            <a:r>
              <a:rPr lang="en-US" sz="1400" b="1" dirty="0" smtClean="0">
                <a:solidFill>
                  <a:srgbClr val="FFFF00"/>
                </a:solidFill>
              </a:rPr>
              <a:t>$10,000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marL="0"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(4) USE OF FUNDS.—An advance provided under this subsection may be used to address any allowable purpose for a loan made under section 7(b)(2) of the Small Business Act, including—</a:t>
            </a:r>
          </a:p>
          <a:p>
            <a:pPr marL="457200" lvl="2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(A) </a:t>
            </a:r>
            <a:r>
              <a:rPr lang="en-US" sz="1200" b="1" dirty="0" smtClean="0">
                <a:solidFill>
                  <a:srgbClr val="00B0F0"/>
                </a:solidFill>
              </a:rPr>
              <a:t>providing paid sick leave</a:t>
            </a:r>
            <a:r>
              <a:rPr lang="en-US" sz="1200" dirty="0" smtClean="0">
                <a:solidFill>
                  <a:schemeClr val="bg1"/>
                </a:solidFill>
              </a:rPr>
              <a:t> to employees unable to work due to the direct effect of the COVID–19;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2000250"/>
            <a:ext cx="4267200" cy="95250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48200" y="209550"/>
            <a:ext cx="42672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(B) </a:t>
            </a:r>
            <a:r>
              <a:rPr lang="en-US" sz="1200" b="1" dirty="0" smtClean="0">
                <a:solidFill>
                  <a:srgbClr val="00B0F0"/>
                </a:solidFill>
              </a:rPr>
              <a:t>maintaining payroll</a:t>
            </a:r>
            <a:r>
              <a:rPr lang="en-US" sz="1200" dirty="0" smtClean="0">
                <a:solidFill>
                  <a:schemeClr val="bg1"/>
                </a:solidFill>
              </a:rPr>
              <a:t> to retain employees during business disruptions or substantial slowdowns;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(C) meeting </a:t>
            </a:r>
            <a:r>
              <a:rPr lang="en-US" sz="1200" b="1" dirty="0" smtClean="0">
                <a:solidFill>
                  <a:srgbClr val="00B0F0"/>
                </a:solidFill>
              </a:rPr>
              <a:t>increased costs </a:t>
            </a:r>
            <a:r>
              <a:rPr lang="en-US" sz="1200" dirty="0" smtClean="0">
                <a:solidFill>
                  <a:schemeClr val="bg1"/>
                </a:solidFill>
              </a:rPr>
              <a:t>to obtain materials unavailable from the applicant’s original source due to </a:t>
            </a:r>
            <a:r>
              <a:rPr lang="en-US" sz="1200" b="1" dirty="0" smtClean="0">
                <a:solidFill>
                  <a:srgbClr val="00B0F0"/>
                </a:solidFill>
              </a:rPr>
              <a:t>interrupted supply chains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(D) making </a:t>
            </a:r>
            <a:r>
              <a:rPr lang="en-US" sz="1200" b="1" dirty="0" smtClean="0">
                <a:solidFill>
                  <a:srgbClr val="00B0F0"/>
                </a:solidFill>
              </a:rPr>
              <a:t>rent</a:t>
            </a:r>
            <a:r>
              <a:rPr lang="en-US" sz="1200" dirty="0" smtClean="0">
                <a:solidFill>
                  <a:schemeClr val="bg1"/>
                </a:solidFill>
              </a:rPr>
              <a:t> or </a:t>
            </a:r>
            <a:r>
              <a:rPr lang="en-US" sz="1200" b="1" dirty="0" smtClean="0">
                <a:solidFill>
                  <a:srgbClr val="00B0F0"/>
                </a:solidFill>
              </a:rPr>
              <a:t>mortgage payments</a:t>
            </a:r>
            <a:r>
              <a:rPr lang="en-US" sz="1200" dirty="0" smtClean="0">
                <a:solidFill>
                  <a:schemeClr val="bg1"/>
                </a:solidFill>
              </a:rPr>
              <a:t>; and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(E) </a:t>
            </a:r>
            <a:r>
              <a:rPr lang="en-US" sz="1200" b="1" dirty="0" smtClean="0">
                <a:solidFill>
                  <a:srgbClr val="00B0F0"/>
                </a:solidFill>
              </a:rPr>
              <a:t>repaying obligations </a:t>
            </a:r>
            <a:r>
              <a:rPr lang="en-US" sz="1200" dirty="0" smtClean="0">
                <a:solidFill>
                  <a:schemeClr val="bg1"/>
                </a:solidFill>
              </a:rPr>
              <a:t>that cannot be met due to revenue losses.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(5) REPAYMENT.—</a:t>
            </a:r>
            <a:r>
              <a:rPr lang="en-US" sz="1400" b="1" dirty="0"/>
              <a:t>An applicant shall not be required to repay any amounts of an advance provided under this subsection, even if subsequently denied a loan</a:t>
            </a:r>
            <a:r>
              <a:rPr lang="en-US" sz="1200" dirty="0"/>
              <a:t> under section 7(b)(2) of the Small Business </a:t>
            </a:r>
            <a:r>
              <a:rPr lang="en-US" sz="1200" dirty="0" smtClean="0"/>
              <a:t>Act.</a:t>
            </a: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(6) UNEMPLOYMENT GRANT.—If an applicant that receives an advance under this subsection transfers into, or is approved for, the loan program under section 7(a)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Act, </a:t>
            </a:r>
            <a:r>
              <a:rPr lang="en-US" sz="1200" dirty="0">
                <a:solidFill>
                  <a:schemeClr val="bg1"/>
                </a:solidFill>
              </a:rPr>
              <a:t>the advance amount shall be reduced from the loan forgiveness amount for a loan for payroll costs made under such section 7(a).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(7) AUTHORIZATION OF APPROPRIATIONS.—There is authorized to be appropriated to the Administration </a:t>
            </a:r>
            <a:r>
              <a:rPr lang="en-US" sz="1200" b="1" dirty="0">
                <a:solidFill>
                  <a:srgbClr val="00B0F0"/>
                </a:solidFill>
              </a:rPr>
              <a:t>$10,000,000,000 to carry out this subsection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(8) TERMINATION.—The authority to carry out grants under this subsection shall terminate on December 31, 2020.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15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2952750"/>
            <a:ext cx="4267200" cy="99060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09550"/>
            <a:ext cx="419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(e) </a:t>
            </a:r>
            <a:r>
              <a:rPr lang="en-US" sz="1600" b="1" cap="small" dirty="0">
                <a:solidFill>
                  <a:schemeClr val="bg1"/>
                </a:solidFill>
              </a:rPr>
              <a:t>Emergency Grant</a:t>
            </a:r>
            <a:r>
              <a:rPr lang="en-US" sz="1600" b="1" dirty="0">
                <a:solidFill>
                  <a:schemeClr val="bg1"/>
                </a:solidFill>
              </a:rPr>
              <a:t>.—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>
                <a:solidFill>
                  <a:schemeClr val="bg1"/>
                </a:solidFill>
              </a:rPr>
              <a:t>1) IN GENERAL.—During the covered period, </a:t>
            </a:r>
            <a:r>
              <a:rPr lang="en-US" sz="1200" b="1" dirty="0">
                <a:solidFill>
                  <a:srgbClr val="00B0F0"/>
                </a:solidFill>
              </a:rPr>
              <a:t>an entity included for eligibility</a:t>
            </a:r>
            <a:r>
              <a:rPr lang="en-US" sz="1200" dirty="0">
                <a:solidFill>
                  <a:schemeClr val="bg1"/>
                </a:solidFill>
              </a:rPr>
              <a:t> in subsection (b), including small business concerns, private nonprofit organizations, and small agricultural cooperatives, that applies for a loan under section 7(b)(2) of the Small Business Act </a:t>
            </a:r>
            <a:r>
              <a:rPr lang="en-US" sz="1200" dirty="0" smtClean="0">
                <a:solidFill>
                  <a:schemeClr val="bg1"/>
                </a:solidFill>
              </a:rPr>
              <a:t>in </a:t>
            </a:r>
            <a:r>
              <a:rPr lang="en-US" sz="1200" dirty="0">
                <a:solidFill>
                  <a:schemeClr val="bg1"/>
                </a:solidFill>
              </a:rPr>
              <a:t>response to COVID–19 </a:t>
            </a:r>
            <a:r>
              <a:rPr lang="en-US" sz="1200" b="1" dirty="0">
                <a:solidFill>
                  <a:srgbClr val="00B0F0"/>
                </a:solidFill>
              </a:rPr>
              <a:t>may request that the Administrator provide an advance </a:t>
            </a:r>
            <a:r>
              <a:rPr lang="en-US" sz="1200" dirty="0">
                <a:solidFill>
                  <a:schemeClr val="bg1"/>
                </a:solidFill>
              </a:rPr>
              <a:t>that is, subject to paragraph (3), in the amount requested by such applicant to such applicant </a:t>
            </a:r>
            <a:r>
              <a:rPr lang="en-US" sz="1200" b="1" dirty="0">
                <a:solidFill>
                  <a:srgbClr val="00B0F0"/>
                </a:solidFill>
              </a:rPr>
              <a:t>within 3 days after the Administrator receives an application</a:t>
            </a:r>
            <a:r>
              <a:rPr lang="en-US" sz="1200" dirty="0">
                <a:solidFill>
                  <a:schemeClr val="bg1"/>
                </a:solidFill>
              </a:rPr>
              <a:t> from such applicant.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(2) VERIFICATION.—Before disbursing amounts under this subsection, the Administrator shall verify that the applicant is an eligible entity by accepting a self-certification from the applicant under penalty of perjury pursuant to section 1746 of title 28 United States Code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(3) AMOUNT.—The amount of an advance provided under this subsection shall be not more than </a:t>
            </a:r>
            <a:r>
              <a:rPr lang="en-US" sz="1400" b="1" dirty="0" smtClean="0">
                <a:solidFill>
                  <a:srgbClr val="FFFF00"/>
                </a:solidFill>
              </a:rPr>
              <a:t>$10,000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marL="0"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(4) USE OF FUNDS.—An advance provided under this subsection may be used to address any allowable purpose for a loan made under section 7(b)(2) of the Small Business Act, including—</a:t>
            </a:r>
          </a:p>
          <a:p>
            <a:pPr marL="457200" lvl="2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(A) </a:t>
            </a:r>
            <a:r>
              <a:rPr lang="en-US" sz="1200" b="1" dirty="0" smtClean="0">
                <a:solidFill>
                  <a:srgbClr val="00B0F0"/>
                </a:solidFill>
              </a:rPr>
              <a:t>providing paid sick leave</a:t>
            </a:r>
            <a:r>
              <a:rPr lang="en-US" sz="1200" dirty="0" smtClean="0">
                <a:solidFill>
                  <a:schemeClr val="bg1"/>
                </a:solidFill>
              </a:rPr>
              <a:t> to employees unable to work due to the direct effect of the COVID–19;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209550"/>
            <a:ext cx="42672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(B) </a:t>
            </a:r>
            <a:r>
              <a:rPr lang="en-US" sz="1200" b="1" dirty="0" smtClean="0">
                <a:solidFill>
                  <a:srgbClr val="00B0F0"/>
                </a:solidFill>
              </a:rPr>
              <a:t>maintaining payroll</a:t>
            </a:r>
            <a:r>
              <a:rPr lang="en-US" sz="1200" dirty="0" smtClean="0">
                <a:solidFill>
                  <a:schemeClr val="bg1"/>
                </a:solidFill>
              </a:rPr>
              <a:t> to retain employees during business disruptions or substantial slowdowns;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(C) meeting </a:t>
            </a:r>
            <a:r>
              <a:rPr lang="en-US" sz="1200" b="1" dirty="0" smtClean="0">
                <a:solidFill>
                  <a:srgbClr val="00B0F0"/>
                </a:solidFill>
              </a:rPr>
              <a:t>increased costs </a:t>
            </a:r>
            <a:r>
              <a:rPr lang="en-US" sz="1200" dirty="0" smtClean="0">
                <a:solidFill>
                  <a:schemeClr val="bg1"/>
                </a:solidFill>
              </a:rPr>
              <a:t>to obtain materials unavailable from the applicant’s original source due to </a:t>
            </a:r>
            <a:r>
              <a:rPr lang="en-US" sz="1200" b="1" dirty="0" smtClean="0">
                <a:solidFill>
                  <a:srgbClr val="00B0F0"/>
                </a:solidFill>
              </a:rPr>
              <a:t>interrupted supply chains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(D) making </a:t>
            </a:r>
            <a:r>
              <a:rPr lang="en-US" sz="1200" b="1" dirty="0" smtClean="0">
                <a:solidFill>
                  <a:srgbClr val="00B0F0"/>
                </a:solidFill>
              </a:rPr>
              <a:t>rent</a:t>
            </a:r>
            <a:r>
              <a:rPr lang="en-US" sz="1200" dirty="0" smtClean="0">
                <a:solidFill>
                  <a:schemeClr val="bg1"/>
                </a:solidFill>
              </a:rPr>
              <a:t> or </a:t>
            </a:r>
            <a:r>
              <a:rPr lang="en-US" sz="1200" b="1" dirty="0" smtClean="0">
                <a:solidFill>
                  <a:srgbClr val="00B0F0"/>
                </a:solidFill>
              </a:rPr>
              <a:t>mortgage payments</a:t>
            </a:r>
            <a:r>
              <a:rPr lang="en-US" sz="1200" dirty="0" smtClean="0">
                <a:solidFill>
                  <a:schemeClr val="bg1"/>
                </a:solidFill>
              </a:rPr>
              <a:t>; and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(E) </a:t>
            </a:r>
            <a:r>
              <a:rPr lang="en-US" sz="1200" b="1" dirty="0" smtClean="0">
                <a:solidFill>
                  <a:srgbClr val="00B0F0"/>
                </a:solidFill>
              </a:rPr>
              <a:t>repaying obligations </a:t>
            </a:r>
            <a:r>
              <a:rPr lang="en-US" sz="1200" dirty="0" smtClean="0">
                <a:solidFill>
                  <a:schemeClr val="bg1"/>
                </a:solidFill>
              </a:rPr>
              <a:t>that cannot be met due to revenue losses.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(5) REPAYMENT.—</a:t>
            </a:r>
            <a:r>
              <a:rPr lang="en-US" sz="1400" b="1" dirty="0">
                <a:solidFill>
                  <a:srgbClr val="FFFF00"/>
                </a:solidFill>
              </a:rPr>
              <a:t>An applicant shall not be required to repay any amounts of an advance provided under this subsection, even if subsequently denied a loan</a:t>
            </a:r>
            <a:r>
              <a:rPr lang="en-US" sz="1200" dirty="0">
                <a:solidFill>
                  <a:schemeClr val="bg1"/>
                </a:solidFill>
              </a:rPr>
              <a:t> under section 7(b)(2)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</a:t>
            </a:r>
            <a:r>
              <a:rPr lang="en-US" sz="1200" dirty="0"/>
              <a:t>6) UNEMPLOYMENT GRANT.—If an applicant that receives an advance under this subsection transfers into, or is approved for, the loan program under section 7(a) of the Small Business </a:t>
            </a:r>
            <a:r>
              <a:rPr lang="en-US" sz="1200" dirty="0" smtClean="0"/>
              <a:t>Act, </a:t>
            </a:r>
            <a:r>
              <a:rPr lang="en-US" sz="1200" dirty="0"/>
              <a:t>the advance amount shall be reduced from the loan forgiveness amount for a loan for payroll costs made under such section 7(a).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(7) AUTHORIZATION OF APPROPRIATIONS.—There is authorized to be appropriated to the Administration </a:t>
            </a:r>
            <a:r>
              <a:rPr lang="en-US" sz="1200" b="1" dirty="0">
                <a:solidFill>
                  <a:srgbClr val="00B0F0"/>
                </a:solidFill>
              </a:rPr>
              <a:t>$10,000,000,000 to carry out this subsection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(8) TERMINATION.—The authority to carry out grants under this subsection shall terminate on December 31, 2020.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97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209550"/>
            <a:ext cx="4191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(e) </a:t>
            </a:r>
            <a:r>
              <a:rPr lang="en-US" sz="1600" b="1" cap="small" dirty="0">
                <a:solidFill>
                  <a:schemeClr val="bg1"/>
                </a:solidFill>
              </a:rPr>
              <a:t>Emergency Grant</a:t>
            </a:r>
            <a:r>
              <a:rPr lang="en-US" sz="1600" b="1" dirty="0">
                <a:solidFill>
                  <a:schemeClr val="bg1"/>
                </a:solidFill>
              </a:rPr>
              <a:t>.—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>
                <a:solidFill>
                  <a:schemeClr val="bg1"/>
                </a:solidFill>
              </a:rPr>
              <a:t>1) IN GENERAL.—During the covered period, </a:t>
            </a:r>
            <a:r>
              <a:rPr lang="en-US" sz="1200" b="1" dirty="0">
                <a:solidFill>
                  <a:srgbClr val="00B0F0"/>
                </a:solidFill>
              </a:rPr>
              <a:t>an entity included for eligibility</a:t>
            </a:r>
            <a:r>
              <a:rPr lang="en-US" sz="1200" dirty="0">
                <a:solidFill>
                  <a:schemeClr val="bg1"/>
                </a:solidFill>
              </a:rPr>
              <a:t> in subsection (b), including small business concerns, private nonprofit organizations, and small agricultural cooperatives, that applies for a loan under section 7(b)(2) of the Small Business Act </a:t>
            </a:r>
            <a:r>
              <a:rPr lang="en-US" sz="1200" dirty="0" smtClean="0">
                <a:solidFill>
                  <a:schemeClr val="bg1"/>
                </a:solidFill>
              </a:rPr>
              <a:t>in </a:t>
            </a:r>
            <a:r>
              <a:rPr lang="en-US" sz="1200" dirty="0">
                <a:solidFill>
                  <a:schemeClr val="bg1"/>
                </a:solidFill>
              </a:rPr>
              <a:t>response to COVID–19 </a:t>
            </a:r>
            <a:r>
              <a:rPr lang="en-US" sz="1200" b="1" dirty="0">
                <a:solidFill>
                  <a:srgbClr val="00B0F0"/>
                </a:solidFill>
              </a:rPr>
              <a:t>may request that the Administrator provide an advance </a:t>
            </a:r>
            <a:r>
              <a:rPr lang="en-US" sz="1200" dirty="0">
                <a:solidFill>
                  <a:schemeClr val="bg1"/>
                </a:solidFill>
              </a:rPr>
              <a:t>that is, subject to paragraph (3), in the amount requested by such applicant to such applicant </a:t>
            </a:r>
            <a:r>
              <a:rPr lang="en-US" sz="1200" b="1" dirty="0">
                <a:solidFill>
                  <a:srgbClr val="00B0F0"/>
                </a:solidFill>
              </a:rPr>
              <a:t>within 3 days after the Administrator receives an application</a:t>
            </a:r>
            <a:r>
              <a:rPr lang="en-US" sz="1200" dirty="0">
                <a:solidFill>
                  <a:schemeClr val="bg1"/>
                </a:solidFill>
              </a:rPr>
              <a:t> from such applicant.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(2) VERIFICATION.—Before disbursing amounts under this subsection, the Administrator shall verify that the applicant is an eligible entity by accepting a self-certification from the applicant under penalty of perjury pursuant to section 1746 of title 28 United States Code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(3) AMOUNT.—The amount of an advance provided under this subsection shall be not more than </a:t>
            </a:r>
            <a:r>
              <a:rPr lang="en-US" sz="1400" b="1" dirty="0" smtClean="0">
                <a:solidFill>
                  <a:srgbClr val="FFFF00"/>
                </a:solidFill>
              </a:rPr>
              <a:t>$10,000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marL="0"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(4) USE OF FUNDS.—An advance provided under this subsection may be used to address any allowable purpose for a loan made under section 7(b)(2) of the Small Business Act, including—</a:t>
            </a:r>
          </a:p>
          <a:p>
            <a:pPr marL="457200" lvl="2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(A) </a:t>
            </a:r>
            <a:r>
              <a:rPr lang="en-US" sz="1200" b="1" dirty="0" smtClean="0">
                <a:solidFill>
                  <a:srgbClr val="00B0F0"/>
                </a:solidFill>
              </a:rPr>
              <a:t>providing paid sick leave</a:t>
            </a:r>
            <a:r>
              <a:rPr lang="en-US" sz="1200" dirty="0" smtClean="0">
                <a:solidFill>
                  <a:schemeClr val="bg1"/>
                </a:solidFill>
              </a:rPr>
              <a:t> to employees unable to work due to the direct effect of the COVID–19;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725" y="3943350"/>
            <a:ext cx="42672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48200" y="209550"/>
            <a:ext cx="42672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(B) </a:t>
            </a:r>
            <a:r>
              <a:rPr lang="en-US" sz="1200" b="1" dirty="0" smtClean="0">
                <a:solidFill>
                  <a:srgbClr val="00B0F0"/>
                </a:solidFill>
              </a:rPr>
              <a:t>maintaining payroll</a:t>
            </a:r>
            <a:r>
              <a:rPr lang="en-US" sz="1200" dirty="0" smtClean="0">
                <a:solidFill>
                  <a:schemeClr val="bg1"/>
                </a:solidFill>
              </a:rPr>
              <a:t> to retain employees during business disruptions or substantial slowdowns;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(C) meeting </a:t>
            </a:r>
            <a:r>
              <a:rPr lang="en-US" sz="1200" b="1" dirty="0" smtClean="0">
                <a:solidFill>
                  <a:srgbClr val="00B0F0"/>
                </a:solidFill>
              </a:rPr>
              <a:t>increased costs </a:t>
            </a:r>
            <a:r>
              <a:rPr lang="en-US" sz="1200" dirty="0" smtClean="0">
                <a:solidFill>
                  <a:schemeClr val="bg1"/>
                </a:solidFill>
              </a:rPr>
              <a:t>to obtain materials unavailable from the applicant’s original source due to </a:t>
            </a:r>
            <a:r>
              <a:rPr lang="en-US" sz="1200" b="1" dirty="0" smtClean="0">
                <a:solidFill>
                  <a:srgbClr val="00B0F0"/>
                </a:solidFill>
              </a:rPr>
              <a:t>interrupted supply chains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(D) making </a:t>
            </a:r>
            <a:r>
              <a:rPr lang="en-US" sz="1200" b="1" dirty="0" smtClean="0">
                <a:solidFill>
                  <a:srgbClr val="00B0F0"/>
                </a:solidFill>
              </a:rPr>
              <a:t>rent</a:t>
            </a:r>
            <a:r>
              <a:rPr lang="en-US" sz="1200" dirty="0" smtClean="0">
                <a:solidFill>
                  <a:schemeClr val="bg1"/>
                </a:solidFill>
              </a:rPr>
              <a:t> or </a:t>
            </a:r>
            <a:r>
              <a:rPr lang="en-US" sz="1200" b="1" dirty="0" smtClean="0">
                <a:solidFill>
                  <a:srgbClr val="00B0F0"/>
                </a:solidFill>
              </a:rPr>
              <a:t>mortgage payments</a:t>
            </a:r>
            <a:r>
              <a:rPr lang="en-US" sz="1200" dirty="0" smtClean="0">
                <a:solidFill>
                  <a:schemeClr val="bg1"/>
                </a:solidFill>
              </a:rPr>
              <a:t>; and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(E) </a:t>
            </a:r>
            <a:r>
              <a:rPr lang="en-US" sz="1200" b="1" dirty="0" smtClean="0">
                <a:solidFill>
                  <a:srgbClr val="00B0F0"/>
                </a:solidFill>
              </a:rPr>
              <a:t>repaying obligations </a:t>
            </a:r>
            <a:r>
              <a:rPr lang="en-US" sz="1200" dirty="0" smtClean="0">
                <a:solidFill>
                  <a:schemeClr val="bg1"/>
                </a:solidFill>
              </a:rPr>
              <a:t>that cannot be met due to revenue losses.</a:t>
            </a: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(5) REPAYMENT.—</a:t>
            </a:r>
            <a:r>
              <a:rPr lang="en-US" sz="1400" b="1" dirty="0">
                <a:solidFill>
                  <a:srgbClr val="FFFF00"/>
                </a:solidFill>
              </a:rPr>
              <a:t>An applicant shall not be required to repay any amounts of an advance provided under this subsection, even if subsequently denied a loan</a:t>
            </a:r>
            <a:r>
              <a:rPr lang="en-US" sz="1200" dirty="0">
                <a:solidFill>
                  <a:schemeClr val="bg1"/>
                </a:solidFill>
              </a:rPr>
              <a:t> under section 7(b)(2)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bg1"/>
                </a:solidFill>
              </a:rPr>
              <a:t>(6) UNEMPLOYMENT GRANT.—If an applicant that receives an advance under this subsection transfers into, or is approved for, the loan program under section 7(a) of the Small Business </a:t>
            </a:r>
            <a:r>
              <a:rPr lang="en-US" sz="1200" dirty="0" smtClean="0">
                <a:solidFill>
                  <a:schemeClr val="bg1"/>
                </a:solidFill>
              </a:rPr>
              <a:t>Act, </a:t>
            </a:r>
            <a:r>
              <a:rPr lang="en-US" sz="1200" dirty="0">
                <a:solidFill>
                  <a:schemeClr val="bg1"/>
                </a:solidFill>
              </a:rPr>
              <a:t>the advance amount shall be reduced from the loan forgiveness amount for a loan for payroll costs made under such section 7(a).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(7) AUTHORIZATION OF APPROPRIATIONS.—There is authorized to be appropriated to the Administration </a:t>
            </a:r>
            <a:r>
              <a:rPr lang="en-US" sz="1200" b="1" dirty="0"/>
              <a:t>$10,000,000,000 to carry out this subsection</a:t>
            </a:r>
            <a:r>
              <a:rPr lang="en-US" sz="12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(8) TERMINATION.—The authority to carry out grants under this subsection shall terminate on December 31, 2020.</a:t>
            </a:r>
          </a:p>
          <a:p>
            <a:pPr>
              <a:spcAft>
                <a:spcPts val="600"/>
              </a:spcAft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576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F1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714750"/>
            <a:ext cx="914400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3880115"/>
            <a:ext cx="6686550" cy="67283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4400" y="4659273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F132A"/>
                </a:solidFill>
              </a:rPr>
              <a:t>Springfield Center</a:t>
            </a:r>
            <a:r>
              <a:rPr lang="en-US" dirty="0" smtClean="0"/>
              <a:t>: (937) 322-7821 or www.springfieldsbdc.com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28575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rifa LT 45 Light" panose="02000803060000020004" pitchFamily="2" charset="0"/>
              </a:rPr>
              <a:t>Is the federal government really giving $10,000 grants to small businesses?</a:t>
            </a:r>
            <a:endParaRPr lang="en-US" sz="2800" dirty="0">
              <a:solidFill>
                <a:schemeClr val="bg1"/>
              </a:solidFill>
              <a:latin typeface="Serifa LT 45 Light" panose="0200080306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03913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erifa LT 45 Light" panose="02000803060000020004" pitchFamily="2" charset="0"/>
              </a:rPr>
              <a:t>And is this too good to be true?</a:t>
            </a:r>
            <a:endParaRPr lang="en-US" sz="2800" dirty="0">
              <a:solidFill>
                <a:schemeClr val="bg1"/>
              </a:solidFill>
              <a:latin typeface="Serifa LT 45 Light" panose="02000803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Office PowerPoint</Application>
  <PresentationFormat>On-screen Show (16:9)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2020-03-31T20:04:34Z</dcterms:created>
  <dcterms:modified xsi:type="dcterms:W3CDTF">2020-03-31T20:06:13Z</dcterms:modified>
</cp:coreProperties>
</file>