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0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2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92C608B-3300-43DC-B5BA-4DDCAAFD020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8E8B70-6C8E-4EE9-9D34-85DAB567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047750"/>
          </a:xfrm>
          <a:prstGeom prst="rect">
            <a:avLst/>
          </a:prstGeom>
          <a:solidFill>
            <a:srgbClr val="710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858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00150"/>
            <a:ext cx="68580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2" r="23510"/>
          <a:stretch/>
        </p:blipFill>
        <p:spPr>
          <a:xfrm>
            <a:off x="7162799" y="4251098"/>
            <a:ext cx="722638" cy="8632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9" y="3587184"/>
            <a:ext cx="1805105" cy="379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790" y="4262670"/>
            <a:ext cx="963251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97819"/>
            <a:ext cx="6705600" cy="1102519"/>
          </a:xfrm>
        </p:spPr>
        <p:txBody>
          <a:bodyPr/>
          <a:lstStyle/>
          <a:p>
            <a:r>
              <a:rPr lang="en-US" dirty="0" smtClean="0">
                <a:solidFill>
                  <a:srgbClr val="710D22"/>
                </a:solidFill>
              </a:rPr>
              <a:t>Paycheck Protection Loans</a:t>
            </a:r>
            <a:endParaRPr lang="en-US" dirty="0">
              <a:solidFill>
                <a:srgbClr val="710D2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71750"/>
            <a:ext cx="6477000" cy="762000"/>
          </a:xfrm>
        </p:spPr>
        <p:txBody>
          <a:bodyPr/>
          <a:lstStyle/>
          <a:p>
            <a:pPr algn="l"/>
            <a:r>
              <a:rPr lang="en-US" dirty="0" smtClean="0"/>
              <a:t>What Business Owners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Double Dipping!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SBA Disaster Loans</a:t>
            </a:r>
            <a:r>
              <a:rPr lang="en-US" dirty="0"/>
              <a:t>. After the date Paycheck Protection Loans are made available, businesses cannot obtain both an SBA Disaster Loan and a Paycheck Protection Loan for the same purpose.</a:t>
            </a:r>
          </a:p>
        </p:txBody>
      </p:sp>
    </p:spTree>
    <p:extLst>
      <p:ext uri="{BB962C8B-B14F-4D97-AF65-F5344CB8AC3E}">
        <p14:creationId xmlns:p14="http://schemas.microsoft.com/office/powerpoint/2010/main" val="38493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Paycheck Protection Loans are eligible for loan forgiveness equal </a:t>
            </a:r>
            <a:r>
              <a:rPr lang="en-US" dirty="0" smtClean="0"/>
              <a:t>to: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spent by the borrower </a:t>
            </a:r>
            <a:r>
              <a:rPr lang="en-US" b="1" dirty="0"/>
              <a:t>during an 8-week period</a:t>
            </a:r>
            <a:r>
              <a:rPr lang="en-US" dirty="0"/>
              <a:t> after the origination date of the loan on </a:t>
            </a:r>
            <a:r>
              <a:rPr lang="en-US" b="1" dirty="0"/>
              <a:t>payroll costs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b="1" dirty="0" smtClean="0"/>
              <a:t>interest </a:t>
            </a:r>
            <a:r>
              <a:rPr lang="en-US" b="1" dirty="0"/>
              <a:t>payment on any mortgage</a:t>
            </a:r>
            <a:r>
              <a:rPr lang="en-US" dirty="0"/>
              <a:t> incurred prior to February 15, 2020, </a:t>
            </a:r>
            <a:endParaRPr lang="en-US" dirty="0" smtClean="0"/>
          </a:p>
          <a:p>
            <a:pPr lvl="1"/>
            <a:r>
              <a:rPr lang="en-US" b="1" dirty="0" smtClean="0"/>
              <a:t>payment </a:t>
            </a:r>
            <a:r>
              <a:rPr lang="en-US" b="1" dirty="0"/>
              <a:t>of rent on any lease </a:t>
            </a:r>
            <a:r>
              <a:rPr lang="en-US" dirty="0"/>
              <a:t>in force prior to February 15, 2020, and </a:t>
            </a:r>
            <a:endParaRPr lang="en-US" dirty="0" smtClean="0"/>
          </a:p>
          <a:p>
            <a:pPr lvl="1"/>
            <a:r>
              <a:rPr lang="en-US" b="1" dirty="0" smtClean="0"/>
              <a:t>payment </a:t>
            </a:r>
            <a:r>
              <a:rPr lang="en-US" b="1" dirty="0"/>
              <a:t>on any utility </a:t>
            </a:r>
            <a:r>
              <a:rPr lang="en-US" dirty="0"/>
              <a:t>for which service began before February 15, 2020.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1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loan amount eligible for forgiveness will be reduced proportionally </a:t>
            </a:r>
            <a:r>
              <a:rPr lang="en-US" dirty="0" smtClean="0"/>
              <a:t>by: 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reduction in employees during the covered period compared to certain prior periods.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reduction in pay of certain employee in excess of 25 percent.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0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encourage employers to rehire any employees who have already been laid off due to the COVID-19 </a:t>
            </a:r>
            <a:r>
              <a:rPr lang="en-US" dirty="0" smtClean="0"/>
              <a:t>crisis:</a:t>
            </a:r>
          </a:p>
          <a:p>
            <a:pPr lvl="1"/>
            <a:r>
              <a:rPr lang="en-US" dirty="0" smtClean="0"/>
              <a:t>borrowers </a:t>
            </a:r>
            <a:r>
              <a:rPr lang="en-US" dirty="0"/>
              <a:t>that re-hire workers previously laid off will not be penalized for having a reduced payroll at the beginning of the period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payroll costs of any such employees are eligible for loan </a:t>
            </a:r>
            <a:r>
              <a:rPr lang="en-US" dirty="0" smtClean="0"/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3150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have any loan forgiven, Borrowers are required </a:t>
            </a:r>
            <a:r>
              <a:rPr lang="en-US" dirty="0" smtClean="0"/>
              <a:t>to: </a:t>
            </a:r>
          </a:p>
          <a:p>
            <a:pPr lvl="1"/>
            <a:r>
              <a:rPr lang="en-US" dirty="0" smtClean="0"/>
              <a:t>verify </a:t>
            </a:r>
            <a:r>
              <a:rPr lang="en-US" dirty="0"/>
              <a:t>their payroll and pay rates during the applicable periods </a:t>
            </a:r>
            <a:endParaRPr lang="en-US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certifications regarding the use of the loan.</a:t>
            </a:r>
          </a:p>
          <a:p>
            <a:r>
              <a:rPr lang="en-US" dirty="0"/>
              <a:t>Any loan amounts forgiven under the CARES Act will not be taxable income.</a:t>
            </a:r>
          </a:p>
        </p:txBody>
      </p:sp>
    </p:spTree>
    <p:extLst>
      <p:ext uri="{BB962C8B-B14F-4D97-AF65-F5344CB8AC3E}">
        <p14:creationId xmlns:p14="http://schemas.microsoft.com/office/powerpoint/2010/main" val="39162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Incentivizing Banks to Make Loans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CARES </a:t>
            </a:r>
            <a:r>
              <a:rPr lang="en-US" dirty="0" smtClean="0"/>
              <a:t>Act: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the SBA guaranty of such loans to 100% for the remainder of 2020 </a:t>
            </a:r>
            <a:endParaRPr lang="en-US" dirty="0" smtClean="0"/>
          </a:p>
          <a:p>
            <a:pPr lvl="1"/>
            <a:r>
              <a:rPr lang="en-US" dirty="0" smtClean="0"/>
              <a:t>substantially </a:t>
            </a:r>
            <a:r>
              <a:rPr lang="en-US" dirty="0"/>
              <a:t>modifies the procedures and requirements required of lending banks to have their loans guaranteed by the </a:t>
            </a:r>
            <a:r>
              <a:rPr lang="en-US" dirty="0" smtClean="0"/>
              <a:t>SBA</a:t>
            </a:r>
          </a:p>
          <a:p>
            <a:pPr lvl="1"/>
            <a:r>
              <a:rPr lang="en-US" dirty="0"/>
              <a:t>grants wide authority to Treasury approve new lenders who do not make 7(a) loans to make Paycheck Protection </a:t>
            </a:r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Includes several other minor incentives to banks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Local SBDC is here to help you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whether you are </a:t>
            </a:r>
            <a:r>
              <a:rPr lang="en-US" dirty="0"/>
              <a:t>eligible for a Paycheck Protection </a:t>
            </a:r>
            <a:r>
              <a:rPr lang="en-US" dirty="0" smtClean="0"/>
              <a:t>Loan</a:t>
            </a:r>
          </a:p>
          <a:p>
            <a:r>
              <a:rPr lang="en-US" dirty="0" smtClean="0"/>
              <a:t>Ensure you know how to use </a:t>
            </a:r>
            <a:r>
              <a:rPr lang="en-US" dirty="0"/>
              <a:t>the proceeds of </a:t>
            </a:r>
            <a:r>
              <a:rPr lang="en-US" dirty="0" smtClean="0"/>
              <a:t>the Loan </a:t>
            </a:r>
            <a:r>
              <a:rPr lang="en-US" dirty="0"/>
              <a:t>as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Make sure you obtain </a:t>
            </a:r>
            <a:r>
              <a:rPr lang="en-US" dirty="0"/>
              <a:t>the maximum amount of loan forgiveness </a:t>
            </a:r>
            <a:r>
              <a:rPr lang="en-US" dirty="0" smtClean="0"/>
              <a:t>permitted</a:t>
            </a:r>
          </a:p>
          <a:p>
            <a:r>
              <a:rPr lang="en-US" dirty="0" smtClean="0"/>
              <a:t>Understand the loan application process and prepare to approach a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Ohio Small Business Development Center at Springfield</a:t>
            </a:r>
          </a:p>
          <a:p>
            <a:pPr lvl="1"/>
            <a:r>
              <a:rPr lang="en-US" dirty="0" smtClean="0"/>
              <a:t>(937) 322-7821</a:t>
            </a:r>
          </a:p>
          <a:p>
            <a:pPr lvl="1"/>
            <a:r>
              <a:rPr lang="en-US" dirty="0" smtClean="0"/>
              <a:t>www.springfieldsbdc.com</a:t>
            </a:r>
          </a:p>
          <a:p>
            <a:pPr lvl="1"/>
            <a:r>
              <a:rPr lang="en-US" dirty="0" smtClean="0"/>
              <a:t>ralexander@springfieldsbdc.com</a:t>
            </a:r>
          </a:p>
          <a:p>
            <a:r>
              <a:rPr lang="en-US" dirty="0" smtClean="0"/>
              <a:t>Other areas can request contact info for their local SBDC at (614) 466-2711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the bill in its current form passes the House and is signed into law, we still expect the SBA and US Treasury to provide additional guidance on the program.</a:t>
            </a:r>
          </a:p>
          <a:p>
            <a:r>
              <a:rPr lang="en-US" dirty="0" smtClean="0"/>
              <a:t>Some of what you’re about to hear may even change materially.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CARES Act includes a modification of the SBA’s 7(a) Loan Program in which the SBA partially guarantees loans made my banks to small businesses.</a:t>
            </a:r>
          </a:p>
          <a:p>
            <a:r>
              <a:rPr lang="en-US" dirty="0" smtClean="0"/>
              <a:t>Referred to as “Paycheck Protection Loans,” which are different from the “SBA Disaster Loans.”</a:t>
            </a:r>
          </a:p>
          <a:p>
            <a:r>
              <a:rPr lang="en-US" dirty="0" smtClean="0"/>
              <a:t>$350 Billion Appropriated</a:t>
            </a:r>
          </a:p>
        </p:txBody>
      </p:sp>
    </p:spTree>
    <p:extLst>
      <p:ext uri="{BB962C8B-B14F-4D97-AF65-F5344CB8AC3E}">
        <p14:creationId xmlns:p14="http://schemas.microsoft.com/office/powerpoint/2010/main" val="19571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it modifies the existing program: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Expands the types of businesses that are eligible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Modifies the loan terms, including eliminating guarantee and collateral requirements of the borrower, and drops the requirement to seek credit elsewhere before applying.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Allows all or a portion of the loan to be forgiven if the borrower maintains its payroll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Incentives banks to make these loans and makes the loan process faster and more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Small businesses (500 or fewer employees)</a:t>
            </a:r>
          </a:p>
          <a:p>
            <a:pPr lvl="1"/>
            <a:r>
              <a:rPr lang="en-US" dirty="0"/>
              <a:t>the 500 employee limit is waived for accommodation and food service businesses so long as they do not have 500 or more employees in any one physical location.</a:t>
            </a:r>
            <a:endParaRPr lang="en-US" dirty="0" smtClean="0"/>
          </a:p>
          <a:p>
            <a:r>
              <a:rPr lang="en-US" dirty="0" smtClean="0"/>
              <a:t>Self-employed, contractors, and sole proprietors</a:t>
            </a:r>
          </a:p>
          <a:p>
            <a:r>
              <a:rPr lang="en-US" dirty="0" smtClean="0"/>
              <a:t>Nonprofit organizations described in 501c3 of the tax code and exempt from taxation under 501a of the tax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Amounts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lesser of:</a:t>
            </a:r>
          </a:p>
          <a:p>
            <a:pPr lvl="1"/>
            <a:r>
              <a:rPr lang="en-US" dirty="0" smtClean="0"/>
              <a:t>$10,000,000</a:t>
            </a:r>
          </a:p>
          <a:p>
            <a:pPr lvl="1"/>
            <a:r>
              <a:rPr lang="en-US" dirty="0"/>
              <a:t>2.5 times </a:t>
            </a:r>
            <a:r>
              <a:rPr lang="en-US" dirty="0" smtClean="0"/>
              <a:t>a company’s monthly </a:t>
            </a:r>
            <a:r>
              <a:rPr lang="en-US" dirty="0"/>
              <a:t>payroll costs, measured over the prior twelve </a:t>
            </a:r>
            <a:r>
              <a:rPr lang="en-US" dirty="0" smtClean="0"/>
              <a:t>months</a:t>
            </a:r>
          </a:p>
          <a:p>
            <a:r>
              <a:rPr lang="en-US" dirty="0"/>
              <a:t>Payroll </a:t>
            </a:r>
            <a:r>
              <a:rPr lang="en-US" dirty="0" smtClean="0"/>
              <a:t>costs: salaries</a:t>
            </a:r>
            <a:r>
              <a:rPr lang="en-US" dirty="0"/>
              <a:t>, </a:t>
            </a:r>
            <a:r>
              <a:rPr lang="en-US" dirty="0" smtClean="0"/>
              <a:t>benefits</a:t>
            </a:r>
            <a:r>
              <a:rPr lang="en-US" dirty="0"/>
              <a:t>, state and local </a:t>
            </a:r>
            <a:r>
              <a:rPr lang="en-US" dirty="0" smtClean="0"/>
              <a:t>taxes, </a:t>
            </a:r>
            <a:r>
              <a:rPr lang="en-US" dirty="0"/>
              <a:t>and </a:t>
            </a:r>
            <a:r>
              <a:rPr lang="en-US" dirty="0" smtClean="0"/>
              <a:t>compensation </a:t>
            </a:r>
            <a:r>
              <a:rPr lang="en-US" dirty="0"/>
              <a:t>to sole proprietors or independent contractors up to </a:t>
            </a:r>
            <a:r>
              <a:rPr lang="en-US" dirty="0" smtClean="0"/>
              <a:t>$100k</a:t>
            </a:r>
          </a:p>
          <a:p>
            <a:pPr lvl="1"/>
            <a:r>
              <a:rPr lang="en-US" dirty="0" smtClean="0"/>
              <a:t>excludes </a:t>
            </a:r>
            <a:r>
              <a:rPr lang="en-US" dirty="0"/>
              <a:t>employee compensation in </a:t>
            </a:r>
            <a:r>
              <a:rPr lang="en-US" dirty="0" smtClean="0"/>
              <a:t>excess of $100,000 </a:t>
            </a:r>
            <a:r>
              <a:rPr lang="en-US" dirty="0"/>
              <a:t>annually, compensation of foreign employees, FICA and income tax withholdings, and certain COVID-19 paid leave.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9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Loan Proceeds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Paycheck Protection Loans may be used to </a:t>
            </a:r>
            <a:r>
              <a:rPr lang="en-US" dirty="0" smtClean="0"/>
              <a:t>pay: </a:t>
            </a:r>
          </a:p>
          <a:p>
            <a:pPr lvl="1"/>
            <a:r>
              <a:rPr lang="en-US" dirty="0" smtClean="0"/>
              <a:t>payroll </a:t>
            </a:r>
            <a:r>
              <a:rPr lang="en-US" dirty="0"/>
              <a:t>costs (as defined </a:t>
            </a:r>
            <a:r>
              <a:rPr lang="en-US" dirty="0" smtClean="0"/>
              <a:t>previously)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healthcare </a:t>
            </a:r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insurance </a:t>
            </a:r>
            <a:r>
              <a:rPr lang="en-US" dirty="0"/>
              <a:t>premiums, </a:t>
            </a:r>
            <a:endParaRPr lang="en-US" dirty="0" smtClean="0"/>
          </a:p>
          <a:p>
            <a:pPr lvl="1"/>
            <a:r>
              <a:rPr lang="en-US" dirty="0" smtClean="0"/>
              <a:t>interest </a:t>
            </a:r>
            <a:r>
              <a:rPr lang="en-US" dirty="0"/>
              <a:t>on a mortgage or other debt incurred prior to February 15, 2020, </a:t>
            </a:r>
            <a:endParaRPr lang="en-US" dirty="0" smtClean="0"/>
          </a:p>
          <a:p>
            <a:pPr lvl="1"/>
            <a:r>
              <a:rPr lang="en-US" dirty="0" smtClean="0"/>
              <a:t>rent </a:t>
            </a:r>
            <a:r>
              <a:rPr lang="en-US" dirty="0"/>
              <a:t>and utility payments. </a:t>
            </a:r>
            <a:endParaRPr lang="en-US" dirty="0" smtClean="0"/>
          </a:p>
          <a:p>
            <a:r>
              <a:rPr lang="en-US" dirty="0" smtClean="0"/>
              <a:t>Loan </a:t>
            </a:r>
            <a:r>
              <a:rPr lang="en-US" dirty="0"/>
              <a:t>proceeds may not be used to prepay debt.</a:t>
            </a:r>
          </a:p>
        </p:txBody>
      </p:sp>
    </p:spTree>
    <p:extLst>
      <p:ext uri="{BB962C8B-B14F-4D97-AF65-F5344CB8AC3E}">
        <p14:creationId xmlns:p14="http://schemas.microsoft.com/office/powerpoint/2010/main" val="26066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Advantageous Loan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Collateral</a:t>
            </a:r>
            <a:r>
              <a:rPr lang="en-US" dirty="0"/>
              <a:t>. Payment Protection Loans do not require collateral from either the business or its owners like other SBA loans.</a:t>
            </a:r>
          </a:p>
          <a:p>
            <a:r>
              <a:rPr lang="en-US" i="1" dirty="0"/>
              <a:t>Guarantee. </a:t>
            </a:r>
            <a:r>
              <a:rPr lang="en-US" dirty="0"/>
              <a:t>Payment Protection Loans do not require personal guarantees from owners like other SBA loans</a:t>
            </a:r>
            <a:r>
              <a:rPr lang="en-US" dirty="0" smtClean="0"/>
              <a:t>.</a:t>
            </a:r>
          </a:p>
          <a:p>
            <a:r>
              <a:rPr lang="en-US" i="1" dirty="0"/>
              <a:t>Interest Rate. </a:t>
            </a:r>
            <a:r>
              <a:rPr lang="en-US" dirty="0"/>
              <a:t>Not to exceed four percent (4%).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Advantageous Loan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Maturity. </a:t>
            </a:r>
            <a:r>
              <a:rPr lang="en-US" dirty="0"/>
              <a:t>Any portion of a Paycheck Protection Loan that is not forgiven as described below will have a term of up to 10 years and amortize the same as 7(a) loans, which are generally repaid with fixed monthly principal and interest payments over the remaining term.</a:t>
            </a:r>
          </a:p>
          <a:p>
            <a:r>
              <a:rPr lang="en-US" i="1" dirty="0"/>
              <a:t>Deferment</a:t>
            </a:r>
            <a:r>
              <a:rPr lang="en-US" dirty="0"/>
              <a:t>. The CARES Act allows automatic deferments of principal and interest payments for at least six months and not more than one year for all borrowers.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815</Words>
  <Application>Microsoft Office PowerPoint</Application>
  <PresentationFormat>On-screen Show (16:9)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Paycheck Protection Loans</vt:lpstr>
      <vt:lpstr>Disclaimer</vt:lpstr>
      <vt:lpstr>Overview</vt:lpstr>
      <vt:lpstr>Overview</vt:lpstr>
      <vt:lpstr>Who is eligible?</vt:lpstr>
      <vt:lpstr>Loan Amounts</vt:lpstr>
      <vt:lpstr>Use of Loan Proceeds</vt:lpstr>
      <vt:lpstr>Advantageous Loan Terms</vt:lpstr>
      <vt:lpstr>Advantageous Loan Terms</vt:lpstr>
      <vt:lpstr>No Double Dipping!</vt:lpstr>
      <vt:lpstr>Loan Forgiveness</vt:lpstr>
      <vt:lpstr>Loan Forgiveness</vt:lpstr>
      <vt:lpstr>Loan Forgiveness</vt:lpstr>
      <vt:lpstr>Loan Forgiveness</vt:lpstr>
      <vt:lpstr>Incentivizing Banks to Make Loans</vt:lpstr>
      <vt:lpstr>Your Local SBDC is here to help you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Paycheck Protection Loans</dc:title>
  <dc:creator>Windows User</dc:creator>
  <cp:lastModifiedBy>Windows User</cp:lastModifiedBy>
  <cp:revision>9</cp:revision>
  <dcterms:created xsi:type="dcterms:W3CDTF">2020-03-27T13:26:00Z</dcterms:created>
  <dcterms:modified xsi:type="dcterms:W3CDTF">2020-03-27T16:50:30Z</dcterms:modified>
</cp:coreProperties>
</file>