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57" r:id="rId4"/>
    <p:sldId id="259" r:id="rId5"/>
    <p:sldId id="260" r:id="rId6"/>
    <p:sldId id="256" r:id="rId7"/>
    <p:sldId id="262" r:id="rId8"/>
    <p:sldId id="261" r:id="rId9"/>
    <p:sldId id="258" r:id="rId10"/>
    <p:sldId id="264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1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20" y="-2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1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9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0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4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3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3350"/>
            <a:ext cx="3505200" cy="762000"/>
          </a:xfrm>
        </p:spPr>
        <p:txBody>
          <a:bodyPr anchor="b">
            <a:normAutofit/>
          </a:bodyPr>
          <a:lstStyle>
            <a:lvl1pPr marL="0" indent="0">
              <a:buNone/>
              <a:defRPr sz="2000" b="1" baseline="0">
                <a:solidFill>
                  <a:srgbClr val="7F132A"/>
                </a:solidFill>
                <a:latin typeface="Univers 65 Bold" panose="020B08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Loan Advance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2400" y="1047750"/>
            <a:ext cx="3505200" cy="3962400"/>
          </a:xfrm>
        </p:spPr>
        <p:txBody>
          <a:bodyPr>
            <a:normAutofit/>
          </a:bodyPr>
          <a:lstStyle>
            <a:lvl1pPr marL="342900" indent="-342900">
              <a:spcBef>
                <a:spcPts val="0"/>
              </a:spcBef>
              <a:spcAft>
                <a:spcPts val="1200"/>
              </a:spcAft>
              <a:buFont typeface="Univers LT Std 55" pitchFamily="34" charset="0"/>
              <a:buChar char="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1pPr>
            <a:lvl2pPr marL="742950" indent="-285750">
              <a:spcBef>
                <a:spcPts val="0"/>
              </a:spcBef>
              <a:spcAft>
                <a:spcPts val="1200"/>
              </a:spcAft>
              <a:buFont typeface="Univers LT Std 55" pitchFamily="34" charset="0"/>
              <a:buChar char="»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Univers LT Std 55" pitchFamily="34" charset="0"/>
              <a:buChar char="»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Univers LT Std 55" pitchFamily="34" charset="0"/>
              <a:buChar char="»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Univers LT Std 55" pitchFamily="34" charset="0"/>
              <a:buChar char="»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Does app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486401" y="133350"/>
            <a:ext cx="3505200" cy="76200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7F132A"/>
                </a:solidFill>
                <a:latin typeface="Univers 65 Bold" panose="020B080000000000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Loan Forgiveness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1047750"/>
            <a:ext cx="3505200" cy="3962400"/>
          </a:xfrm>
        </p:spPr>
        <p:txBody>
          <a:bodyPr>
            <a:normAutofit/>
          </a:bodyPr>
          <a:lstStyle>
            <a:lvl1pPr marL="342900" indent="-342900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Univers LT Std 55" pitchFamily="34" charset="0"/>
              <a:buChar char="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1pPr>
            <a:lvl2pPr marL="742950" indent="-285750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Univers LT Std 55" pitchFamily="34" charset="0"/>
              <a:buChar char="»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2pPr>
            <a:lvl3pPr marL="1143000" indent="-228600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Univers LT Std 55" pitchFamily="34" charset="0"/>
              <a:buChar char="»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3pPr>
            <a:lvl4pPr marL="1600200" indent="-228600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Univers LT Std 55" pitchFamily="34" charset="0"/>
              <a:buChar char="»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4pPr>
            <a:lvl5pPr marL="2057400" indent="-228600"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Univers LT Std 55" pitchFamily="34" charset="0"/>
              <a:buChar char="»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Univers LT Std 55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4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7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9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1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7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B2D4D-14F4-4F29-8D08-2E19C4C4AD9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0846D-AF46-4E7D-BDD1-DA55BDCF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8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714750"/>
            <a:ext cx="914400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3880115"/>
            <a:ext cx="6686550" cy="6728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4400" y="465927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132A"/>
                </a:solidFill>
              </a:rPr>
              <a:t>Springfield Center</a:t>
            </a:r>
            <a:r>
              <a:rPr lang="en-US" dirty="0" smtClean="0"/>
              <a:t>: (937) 322-7821 or www.springfieldsbdc.com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28575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erifa LT 45 Light" panose="02000803060000020004" pitchFamily="2" charset="0"/>
              </a:rPr>
              <a:t>Which Federal Assistance Program Should I Choose?</a:t>
            </a:r>
            <a:endParaRPr lang="en-US" sz="4000" dirty="0">
              <a:solidFill>
                <a:schemeClr val="bg1"/>
              </a:solidFill>
              <a:latin typeface="Serifa LT 45 Light" panose="020008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6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this NOW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Apply for EIDL based on your actual expected losses due to the Coronavirus epidemic.</a:t>
            </a:r>
          </a:p>
          <a:p>
            <a:r>
              <a:rPr lang="en-US" dirty="0" smtClean="0"/>
              <a:t>Request to receive a $10,000 </a:t>
            </a:r>
            <a:r>
              <a:rPr lang="en-US" dirty="0" smtClean="0"/>
              <a:t>Emergency </a:t>
            </a:r>
            <a:r>
              <a:rPr lang="en-US" dirty="0" smtClean="0"/>
              <a:t>Economic Injury Grant within 3 days.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 this NEXT 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Roll the amount of your EIDL you expect to use for 8 weeks worth of payroll costs, mortgage interest, lease payments, and utilities  into a PPP loan that can be forgiven if you use it for those purposes.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714750"/>
            <a:ext cx="914400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3880115"/>
            <a:ext cx="6686550" cy="6728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4400" y="465927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132A"/>
                </a:solidFill>
              </a:rPr>
              <a:t>Springfield Center</a:t>
            </a:r>
            <a:r>
              <a:rPr lang="en-US" dirty="0" smtClean="0"/>
              <a:t>: (937) 322-7821 or www.springfieldsbdc.com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28575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okie" panose="02000000000000000000" pitchFamily="2" charset="0"/>
              </a:rPr>
              <a:t>We’re here to provide assistance and advice!</a:t>
            </a:r>
            <a:endParaRPr lang="en-US" sz="4000" dirty="0">
              <a:solidFill>
                <a:schemeClr val="bg1"/>
              </a:solidFill>
              <a:latin typeface="Cook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an EIDL Can Be Used to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Payroll Costs</a:t>
            </a:r>
          </a:p>
          <a:p>
            <a:r>
              <a:rPr lang="en-US" dirty="0" smtClean="0"/>
              <a:t>Increased costs due to supply chain interruption</a:t>
            </a:r>
          </a:p>
          <a:p>
            <a:r>
              <a:rPr lang="en-US" dirty="0" smtClean="0"/>
              <a:t>To pay obligations that cannot be met due to revenue loss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can the PPP Loan Pay for?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Payroll Costs</a:t>
            </a:r>
          </a:p>
          <a:p>
            <a:r>
              <a:rPr lang="en-US" dirty="0" smtClean="0"/>
              <a:t>Mortgage Interest</a:t>
            </a:r>
          </a:p>
          <a:p>
            <a:r>
              <a:rPr lang="en-US" dirty="0" smtClean="0"/>
              <a:t>Rent or Lease Payments</a:t>
            </a:r>
          </a:p>
          <a:p>
            <a:r>
              <a:rPr lang="en-US" dirty="0" smtClean="0"/>
              <a:t>Utilities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Availability of EIDL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Business owners can apply for these loans right now.</a:t>
            </a:r>
          </a:p>
          <a:p>
            <a:r>
              <a:rPr lang="en-US" dirty="0" smtClean="0"/>
              <a:t>$10 Billion for Emergency Grants</a:t>
            </a:r>
          </a:p>
          <a:p>
            <a:r>
              <a:rPr lang="en-US" dirty="0" smtClean="0"/>
              <a:t>$7.56 Billion for EIDLs</a:t>
            </a:r>
          </a:p>
          <a:p>
            <a:r>
              <a:rPr lang="en-US" dirty="0" smtClean="0"/>
              <a:t>3 week processing time</a:t>
            </a:r>
          </a:p>
          <a:p>
            <a:r>
              <a:rPr lang="en-US" dirty="0" smtClean="0"/>
              <a:t>Can later be rolled (refinanced) into a PPP loan.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Availability of PPP Funds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PPP was just signed into law late last week.</a:t>
            </a:r>
          </a:p>
          <a:p>
            <a:r>
              <a:rPr lang="en-US" dirty="0" smtClean="0"/>
              <a:t>$350 Billion</a:t>
            </a:r>
          </a:p>
          <a:p>
            <a:r>
              <a:rPr lang="en-US" dirty="0" smtClean="0"/>
              <a:t>The SBA has promised to provide guidance to its bank partners within the next two weeks.</a:t>
            </a:r>
          </a:p>
          <a:p>
            <a:r>
              <a:rPr lang="en-US" dirty="0" smtClean="0"/>
              <a:t>Loans must be made by June 30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Hard to say how long they will take to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6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Amount Available to Borrow through EIDL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Up to $10,000,000</a:t>
            </a:r>
          </a:p>
          <a:p>
            <a:r>
              <a:rPr lang="en-US" dirty="0" smtClean="0"/>
              <a:t>The loan amount is determined by the amount of economic loss you expect to incur because of the Coronavirus pandemic.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Amount Available to Borrow through PPP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lesser of:</a:t>
            </a:r>
          </a:p>
          <a:p>
            <a:pPr lvl="1"/>
            <a:r>
              <a:rPr lang="en-US" dirty="0" smtClean="0"/>
              <a:t>$10,000,000</a:t>
            </a:r>
          </a:p>
          <a:p>
            <a:pPr lvl="1"/>
            <a:r>
              <a:rPr lang="en-US" dirty="0" smtClean="0"/>
              <a:t>2.5 times a company’s monthly payroll costs, measured over the prior twelve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EIDL Loan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30 year term</a:t>
            </a:r>
          </a:p>
          <a:p>
            <a:r>
              <a:rPr lang="en-US" dirty="0" smtClean="0"/>
              <a:t>3.75% fixed interest rate (2.75% for nonprofits)</a:t>
            </a:r>
          </a:p>
          <a:p>
            <a:r>
              <a:rPr lang="en-US" dirty="0" smtClean="0"/>
              <a:t>First payment is not due for 12 months.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PPP Loan Terms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10 year term for any portion of the loan that is not forgiven</a:t>
            </a:r>
          </a:p>
          <a:p>
            <a:r>
              <a:rPr lang="en-US" dirty="0" smtClean="0"/>
              <a:t>Interest rates capped at 4%.</a:t>
            </a:r>
          </a:p>
          <a:p>
            <a:r>
              <a:rPr lang="en-US" dirty="0" smtClean="0"/>
              <a:t>Payments are assumed to be deferred for a minimum of 6 months to a maximum of 12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Loan Advance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Up to $10,000 will be paid to any applicant within three days of submitting the loan application.</a:t>
            </a:r>
          </a:p>
          <a:p>
            <a:r>
              <a:rPr lang="en-US" dirty="0" smtClean="0"/>
              <a:t>Does not have to be paid back to the SBA, even if your loan application is denied.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Loan Forgiveness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Up to 100% of your loan can be forgiven if it was used to pay for payroll costs, mortgage interest, rent, or utilities.</a:t>
            </a:r>
          </a:p>
          <a:p>
            <a:r>
              <a:rPr lang="en-US" dirty="0" smtClean="0"/>
              <a:t>Forgiveness amount is reduced proportionally if your staffing levels go 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is eligible to receive an EIDL?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Small businesses</a:t>
            </a:r>
          </a:p>
          <a:p>
            <a:r>
              <a:rPr lang="en-US" dirty="0" smtClean="0"/>
              <a:t>Sole proprietors</a:t>
            </a:r>
          </a:p>
          <a:p>
            <a:r>
              <a:rPr lang="en-US" dirty="0" smtClean="0"/>
              <a:t>Independent contractors</a:t>
            </a:r>
          </a:p>
          <a:p>
            <a:r>
              <a:rPr lang="en-US" dirty="0" smtClean="0"/>
              <a:t>Self-employed</a:t>
            </a:r>
          </a:p>
          <a:p>
            <a:r>
              <a:rPr lang="en-US" dirty="0" smtClean="0"/>
              <a:t>Cooperatives, ESOPs, or tribal small business concerns with no more than 500 employees</a:t>
            </a:r>
          </a:p>
          <a:p>
            <a:r>
              <a:rPr lang="en-US" dirty="0" smtClean="0"/>
              <a:t>Private nonprofit organizations</a:t>
            </a:r>
          </a:p>
          <a:p>
            <a:r>
              <a:rPr lang="en-US" dirty="0" smtClean="0"/>
              <a:t>Small agricultural cooperatives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Who is eligible to receive a PPP Loan?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Small businesses</a:t>
            </a:r>
          </a:p>
          <a:p>
            <a:r>
              <a:rPr lang="en-US" dirty="0" smtClean="0"/>
              <a:t>Sole proprietors</a:t>
            </a:r>
          </a:p>
          <a:p>
            <a:r>
              <a:rPr lang="en-US" dirty="0" smtClean="0"/>
              <a:t>Independent contractors</a:t>
            </a:r>
          </a:p>
          <a:p>
            <a:r>
              <a:rPr lang="en-US" dirty="0" smtClean="0"/>
              <a:t>Self-employed </a:t>
            </a:r>
          </a:p>
          <a:p>
            <a:r>
              <a:rPr lang="en-US" dirty="0" smtClean="0"/>
              <a:t>501c3 organizations</a:t>
            </a:r>
          </a:p>
          <a:p>
            <a:r>
              <a:rPr lang="en-US" dirty="0" smtClean="0"/>
              <a:t>Veterans organizations</a:t>
            </a:r>
          </a:p>
          <a:p>
            <a:r>
              <a:rPr lang="en-US" dirty="0" smtClean="0"/>
              <a:t>Large businesses in the accommodation or food service industries who don’t have more than 500 employees per physical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Qualifying for an EIDL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Acceptable Credit</a:t>
            </a:r>
          </a:p>
          <a:p>
            <a:pPr lvl="1"/>
            <a:r>
              <a:rPr lang="en-US" dirty="0" smtClean="0"/>
              <a:t>FICO scores under 600 have been denied.</a:t>
            </a:r>
          </a:p>
          <a:p>
            <a:r>
              <a:rPr lang="en-US" dirty="0" smtClean="0"/>
              <a:t>The SBA will take a position on your collateral (real estate preferred) for loans over $25,000.</a:t>
            </a:r>
          </a:p>
          <a:p>
            <a:pPr lvl="1"/>
            <a:r>
              <a:rPr lang="en-US" dirty="0" smtClean="0"/>
              <a:t>Lack of collateral will not be a reason for denial</a:t>
            </a:r>
          </a:p>
          <a:p>
            <a:r>
              <a:rPr lang="en-US" dirty="0" smtClean="0"/>
              <a:t>Personal guarantee not required for loans under $200,000.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Qualifying for a PPP Loan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You must certify that: </a:t>
            </a:r>
          </a:p>
          <a:p>
            <a:pPr lvl="1"/>
            <a:r>
              <a:rPr lang="en-US" dirty="0" smtClean="0"/>
              <a:t>funds </a:t>
            </a:r>
            <a:r>
              <a:rPr lang="en-US" dirty="0"/>
              <a:t>will be used to retain </a:t>
            </a:r>
            <a:r>
              <a:rPr lang="en-US" dirty="0" smtClean="0"/>
              <a:t>workers or make mortgage, lease, or utility payments</a:t>
            </a:r>
          </a:p>
          <a:p>
            <a:pPr lvl="1"/>
            <a:r>
              <a:rPr lang="en-US" dirty="0" smtClean="0"/>
              <a:t>Economic uncertainties make it necessary for you to apply for funds</a:t>
            </a:r>
          </a:p>
          <a:p>
            <a:r>
              <a:rPr lang="en-US" dirty="0" smtClean="0"/>
              <a:t>No collateral or personal guarantee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I apply for an EIDL?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Paid directly from the US Treasury.</a:t>
            </a:r>
          </a:p>
          <a:p>
            <a:r>
              <a:rPr lang="en-US" dirty="0" smtClean="0"/>
              <a:t>Apply online at covid19relief.sba.gov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Where do I apply for a PPP loan?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Loans are made by banks who have agreements with the SBA to process 7(a) loan applications.</a:t>
            </a:r>
          </a:p>
          <a:p>
            <a:r>
              <a:rPr lang="en-US" dirty="0" smtClean="0"/>
              <a:t>Ask your bank (or others) whether they are an approved lender for this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694</Words>
  <Application>Microsoft Office PowerPoint</Application>
  <PresentationFormat>On-screen Show (16:9)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2020-03-30T19:05:15Z</dcterms:created>
  <dcterms:modified xsi:type="dcterms:W3CDTF">2020-03-31T20:06:27Z</dcterms:modified>
</cp:coreProperties>
</file>